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pitchFamily="34" charset="0"/>
      <p:regular r:id="rId12"/>
    </p:embeddedFont>
    <p:embeddedFont>
      <p:font typeface="Arimo Bold" panose="020B0704020202020204" pitchFamily="34" charset="0"/>
      <p:regular r:id="rId13"/>
    </p:embeddedFont>
    <p:embeddedFont>
      <p:font typeface="Arimo Bold Italics" panose="020B0704020202090204" pitchFamily="34" charset="0"/>
      <p:regular r:id="rId14"/>
    </p:embeddedFont>
    <p:embeddedFont>
      <p:font typeface="Arimo Italics" panose="020B0604020202090204" pitchFamily="34" charset="0"/>
      <p:regular r:id="rId15"/>
    </p:embeddedFont>
    <p:embeddedFont>
      <p:font typeface="ITC Benguiat" panose="02030603050306020704" pitchFamily="18" charset="0"/>
      <p:regular r:id="rId16"/>
    </p:embeddedFont>
    <p:embeddedFont>
      <p:font typeface="ITC Benguiat Bold" panose="02030904050306020704" pitchFamily="18" charset="0"/>
      <p:regular r:id="rId17"/>
    </p:embeddedFont>
    <p:embeddedFont>
      <p:font typeface="ITC Benguiat Bold Italics" panose="02030905050306090704" pitchFamily="18" charset="0"/>
      <p:regular r:id="rId18"/>
    </p:embeddedFont>
    <p:embeddedFont>
      <p:font typeface="ITC Benguiat Italics" panose="02030604050306090704" pitchFamily="18" charset="0"/>
      <p:regular r:id="rId19"/>
    </p:embeddedFont>
    <p:embeddedFont>
      <p:font typeface="ITC Benguiat Medium" panose="02030704050306020704" pitchFamily="18" charset="0"/>
      <p:regular r:id="rId20"/>
    </p:embeddedFont>
    <p:embeddedFont>
      <p:font typeface="ITC Benguiat Medium Italics" panose="02030704050306090704" pitchFamily="18" charset="0"/>
      <p:regular r:id="rId21"/>
    </p:embeddedFont>
    <p:embeddedFont>
      <p:font typeface="Times New Roman" panose="02020603050405020304" pitchFamily="18" charset="0"/>
      <p:regular r:id="rId22"/>
    </p:embeddedFont>
    <p:embeddedFont>
      <p:font typeface="Times New Roman Bold" panose="02030802070405020303"/>
      <p:regular r:id="rId23"/>
    </p:embeddedFont>
    <p:embeddedFont>
      <p:font typeface="Times New Roman Bold Italics" panose="02030802070405090303" pitchFamily="18" charset="0"/>
      <p:regular r:id="rId24"/>
    </p:embeddedFont>
    <p:embeddedFont>
      <p:font typeface="Times New Roman Italics" panose="02030502070405090303" pitchFamily="18" charset="0"/>
      <p:regular r:id="rId25"/>
    </p:embeddedFont>
    <p:embeddedFont>
      <p:font typeface="Times New Roman Medium" panose="02030502070405020303" pitchFamily="18" charset="0"/>
      <p:regular r:id="rId26"/>
    </p:embeddedFont>
    <p:embeddedFont>
      <p:font typeface="Times New Roman Medium Italics" panose="02030502070405090303" pitchFamily="18" charset="0"/>
      <p:regular r:id="rId27"/>
    </p:embeddedFont>
    <p:embeddedFont>
      <p:font typeface="Times New Roman Semi-Bold" panose="02030702070405020303"/>
      <p:regular r:id="rId28"/>
    </p:embeddedFont>
    <p:embeddedFont>
      <p:font typeface="Times New Roman Semi-Bold Italics" panose="02030702070405090303" pitchFamily="18" charset="0"/>
      <p:regular r:id="rId29"/>
    </p:embeddedFont>
    <p:embeddedFont>
      <p:font typeface="Times New Roman Ultra-Bold" panose="02030902070405020303" pitchFamily="18"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font" Target="fonts/font7.fntdata" /><Relationship Id="rId26" Type="http://schemas.openxmlformats.org/officeDocument/2006/relationships/font" Target="fonts/font15.fntdata" /><Relationship Id="rId3" Type="http://schemas.openxmlformats.org/officeDocument/2006/relationships/slide" Target="slides/slide2.xml" /><Relationship Id="rId21" Type="http://schemas.openxmlformats.org/officeDocument/2006/relationships/font" Target="fonts/font10.fntdata"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5" Type="http://schemas.openxmlformats.org/officeDocument/2006/relationships/font" Target="fonts/font14.fntdata"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font" Target="fonts/font9.fntdata" /><Relationship Id="rId29" Type="http://schemas.openxmlformats.org/officeDocument/2006/relationships/font" Target="fonts/font1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notesMaster" Target="notesMasters/notesMaster1.xml" /><Relationship Id="rId24" Type="http://schemas.openxmlformats.org/officeDocument/2006/relationships/font" Target="fonts/font13.fntdata"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4.fntdata" /><Relationship Id="rId23" Type="http://schemas.openxmlformats.org/officeDocument/2006/relationships/font" Target="fonts/font12.fntdata" /><Relationship Id="rId28" Type="http://schemas.openxmlformats.org/officeDocument/2006/relationships/font" Target="fonts/font17.fntdata" /><Relationship Id="rId10" Type="http://schemas.openxmlformats.org/officeDocument/2006/relationships/slide" Target="slides/slide9.xml" /><Relationship Id="rId19" Type="http://schemas.openxmlformats.org/officeDocument/2006/relationships/font" Target="fonts/font8.fntdata"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 Id="rId22" Type="http://schemas.openxmlformats.org/officeDocument/2006/relationships/font" Target="fonts/font11.fntdata" /><Relationship Id="rId27" Type="http://schemas.openxmlformats.org/officeDocument/2006/relationships/font" Target="fonts/font16.fntdata" /><Relationship Id="rId30" Type="http://schemas.openxmlformats.org/officeDocument/2006/relationships/font" Target="fonts/font19.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4.svg" /><Relationship Id="rId5" Type="http://schemas.openxmlformats.org/officeDocument/2006/relationships/image" Target="../media/image3.png" /><Relationship Id="rId4" Type="http://schemas.openxmlformats.org/officeDocument/2006/relationships/image" Target="../media/image2.sv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7.jpeg" /><Relationship Id="rId2" Type="http://schemas.openxmlformats.org/officeDocument/2006/relationships/notesSlide" Target="../notesSlides/notesSlide2.xml" /><Relationship Id="rId1" Type="http://schemas.openxmlformats.org/officeDocument/2006/relationships/slideLayout" Target="../slideLayouts/slideLayout7.xml" /><Relationship Id="rId6" Type="http://schemas.openxmlformats.org/officeDocument/2006/relationships/image" Target="../media/image6.svg" /><Relationship Id="rId5" Type="http://schemas.openxmlformats.org/officeDocument/2006/relationships/image" Target="../media/image5.png" /><Relationship Id="rId4" Type="http://schemas.openxmlformats.org/officeDocument/2006/relationships/image" Target="../media/image4.svg"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3.svg" /></Relationships>
</file>

<file path=ppt/slides/_rels/slide5.xml.rels><?xml version="1.0" encoding="UTF-8" standalone="yes"?>
<Relationships xmlns="http://schemas.openxmlformats.org/package/2006/relationships"><Relationship Id="rId3" Type="http://schemas.openxmlformats.org/officeDocument/2006/relationships/image" Target="../media/image16.png" /><Relationship Id="rId7" Type="http://schemas.openxmlformats.org/officeDocument/2006/relationships/image" Target="../media/image20.jpeg" /><Relationship Id="rId2" Type="http://schemas.openxmlformats.org/officeDocument/2006/relationships/notesSlide" Target="../notesSlides/notesSlide5.xml" /><Relationship Id="rId1" Type="http://schemas.openxmlformats.org/officeDocument/2006/relationships/slideLayout" Target="../slideLayouts/slideLayout7.xml" /><Relationship Id="rId6" Type="http://schemas.openxmlformats.org/officeDocument/2006/relationships/image" Target="../media/image19.svg" /><Relationship Id="rId5" Type="http://schemas.openxmlformats.org/officeDocument/2006/relationships/image" Target="../media/image18.png" /><Relationship Id="rId4" Type="http://schemas.openxmlformats.org/officeDocument/2006/relationships/image" Target="../media/image17.svg" /></Relationships>
</file>

<file path=ppt/slides/_rels/slide6.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6.xml" /><Relationship Id="rId1" Type="http://schemas.openxmlformats.org/officeDocument/2006/relationships/slideLayout" Target="../slideLayouts/slideLayout7.xml" /><Relationship Id="rId5" Type="http://schemas.openxmlformats.org/officeDocument/2006/relationships/image" Target="../media/image23.jpeg" /><Relationship Id="rId4" Type="http://schemas.openxmlformats.org/officeDocument/2006/relationships/image" Target="../media/image22.svg" /></Relationships>
</file>

<file path=ppt/slides/_rels/slide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7.xml" /><Relationship Id="rId1" Type="http://schemas.openxmlformats.org/officeDocument/2006/relationships/slideLayout" Target="../slideLayouts/slideLayout7.xml" /><Relationship Id="rId6" Type="http://schemas.openxmlformats.org/officeDocument/2006/relationships/image" Target="../media/image27.svg" /><Relationship Id="rId5" Type="http://schemas.openxmlformats.org/officeDocument/2006/relationships/image" Target="../media/image26.png" /><Relationship Id="rId4" Type="http://schemas.openxmlformats.org/officeDocument/2006/relationships/image" Target="../media/image25.svg" /></Relationships>
</file>

<file path=ppt/slides/_rels/slide8.xml.rels><?xml version="1.0" encoding="UTF-8" standalone="yes"?>
<Relationships xmlns="http://schemas.openxmlformats.org/package/2006/relationships"><Relationship Id="rId8" Type="http://schemas.openxmlformats.org/officeDocument/2006/relationships/hyperlink" Target="https://www.researchgate.net/publication/274256860_Design_and_Development_of_Low_Cost_Navigation_and_Security_System_for_Indian_Fishermen" TargetMode="External" /><Relationship Id="rId3" Type="http://schemas.openxmlformats.org/officeDocument/2006/relationships/image" Target="../media/image28.png" /><Relationship Id="rId7" Type="http://schemas.openxmlformats.org/officeDocument/2006/relationships/hyperlink" Target="https://www.researchgate.net/publication/338039156_Virtual_fisheries_through_mobile_apps_The_way_forward" TargetMode="External" /><Relationship Id="rId2" Type="http://schemas.openxmlformats.org/officeDocument/2006/relationships/notesSlide" Target="../notesSlides/notesSlide8.xml" /><Relationship Id="rId1" Type="http://schemas.openxmlformats.org/officeDocument/2006/relationships/slideLayout" Target="../slideLayouts/slideLayout7.xml" /><Relationship Id="rId6" Type="http://schemas.openxmlformats.org/officeDocument/2006/relationships/image" Target="../media/image31.svg" /><Relationship Id="rId5" Type="http://schemas.openxmlformats.org/officeDocument/2006/relationships/image" Target="../media/image30.png" /><Relationship Id="rId4" Type="http://schemas.openxmlformats.org/officeDocument/2006/relationships/image" Target="../media/image29.svg" /></Relationships>
</file>

<file path=ppt/slides/_rels/slide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9.xml" /><Relationship Id="rId1" Type="http://schemas.openxmlformats.org/officeDocument/2006/relationships/slideLayout" Target="../slideLayouts/slideLayout7.xml" /><Relationship Id="rId6" Type="http://schemas.openxmlformats.org/officeDocument/2006/relationships/image" Target="../media/image31.svg" /><Relationship Id="rId5" Type="http://schemas.openxmlformats.org/officeDocument/2006/relationships/image" Target="../media/image30.png" /><Relationship Id="rId4" Type="http://schemas.openxmlformats.org/officeDocument/2006/relationships/image" Target="../media/image29.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58178" y="-7059281"/>
            <a:ext cx="17498489" cy="17698430"/>
          </a:xfrm>
          <a:custGeom>
            <a:avLst/>
            <a:gdLst/>
            <a:ahLst/>
            <a:cxnLst/>
            <a:rect l="l" t="t" r="r" b="b"/>
            <a:pathLst>
              <a:path w="17498489" h="17698430">
                <a:moveTo>
                  <a:pt x="0" y="0"/>
                </a:moveTo>
                <a:lnTo>
                  <a:pt x="17498488" y="0"/>
                </a:lnTo>
                <a:lnTo>
                  <a:pt x="17498488" y="17698430"/>
                </a:lnTo>
                <a:lnTo>
                  <a:pt x="0" y="17698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48" y="8923014"/>
            <a:ext cx="18287752" cy="2057480"/>
          </a:xfrm>
          <a:custGeom>
            <a:avLst/>
            <a:gdLst/>
            <a:ahLst/>
            <a:cxnLst/>
            <a:rect l="l" t="t" r="r" b="b"/>
            <a:pathLst>
              <a:path w="18287752" h="2057480">
                <a:moveTo>
                  <a:pt x="0" y="0"/>
                </a:moveTo>
                <a:lnTo>
                  <a:pt x="18287752" y="0"/>
                </a:lnTo>
                <a:lnTo>
                  <a:pt x="18287752" y="2057480"/>
                </a:lnTo>
                <a:lnTo>
                  <a:pt x="0" y="2057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764270" y="4014927"/>
            <a:ext cx="9214500" cy="38100"/>
          </a:xfrm>
          <a:prstGeom prst="line">
            <a:avLst/>
          </a:prstGeom>
          <a:ln w="19050" cap="rnd">
            <a:solidFill>
              <a:srgbClr val="292929"/>
            </a:solidFill>
            <a:prstDash val="solid"/>
            <a:headEnd type="none" w="sm" len="sm"/>
            <a:tailEnd type="none" w="sm" len="sm"/>
          </a:ln>
        </p:spPr>
      </p:sp>
      <p:sp>
        <p:nvSpPr>
          <p:cNvPr id="5" name="TextBox 5"/>
          <p:cNvSpPr txBox="1"/>
          <p:nvPr/>
        </p:nvSpPr>
        <p:spPr>
          <a:xfrm>
            <a:off x="7070066" y="5567087"/>
            <a:ext cx="4147867" cy="2105025"/>
          </a:xfrm>
          <a:prstGeom prst="rect">
            <a:avLst/>
          </a:prstGeom>
        </p:spPr>
        <p:txBody>
          <a:bodyPr lIns="0" tIns="0" rIns="0" bIns="0" rtlCol="0" anchor="t">
            <a:spAutoFit/>
          </a:bodyPr>
          <a:lstStyle/>
          <a:p>
            <a:pPr algn="ctr">
              <a:lnSpc>
                <a:spcPts val="2760"/>
              </a:lnSpc>
            </a:pPr>
            <a:r>
              <a:rPr lang="en-US" sz="2300">
                <a:solidFill>
                  <a:srgbClr val="292929"/>
                </a:solidFill>
                <a:latin typeface="Times New Roman Bold"/>
              </a:rPr>
              <a:t>Presented by</a:t>
            </a:r>
          </a:p>
          <a:p>
            <a:pPr algn="ctr">
              <a:lnSpc>
                <a:spcPts val="2760"/>
              </a:lnSpc>
            </a:pPr>
            <a:r>
              <a:rPr lang="en-US" sz="2300">
                <a:solidFill>
                  <a:srgbClr val="292929"/>
                </a:solidFill>
                <a:latin typeface="Times New Roman Bold"/>
              </a:rPr>
              <a:t>S.SIVAPRIYA (820320106022)</a:t>
            </a:r>
          </a:p>
          <a:p>
            <a:pPr algn="ctr">
              <a:lnSpc>
                <a:spcPts val="2760"/>
              </a:lnSpc>
            </a:pPr>
            <a:r>
              <a:rPr lang="en-US" sz="2300">
                <a:solidFill>
                  <a:srgbClr val="292929"/>
                </a:solidFill>
                <a:latin typeface="Times New Roman Bold"/>
              </a:rPr>
              <a:t>G.UDHAYA (820320106026)</a:t>
            </a:r>
          </a:p>
          <a:p>
            <a:pPr algn="ctr">
              <a:lnSpc>
                <a:spcPts val="2760"/>
              </a:lnSpc>
            </a:pPr>
            <a:r>
              <a:rPr lang="en-US" sz="2300">
                <a:solidFill>
                  <a:srgbClr val="292929"/>
                </a:solidFill>
                <a:latin typeface="Times New Roman Bold"/>
              </a:rPr>
              <a:t>S.VISHWAJA (820320106029)</a:t>
            </a:r>
          </a:p>
          <a:p>
            <a:pPr algn="ctr">
              <a:lnSpc>
                <a:spcPts val="2760"/>
              </a:lnSpc>
            </a:pPr>
            <a:endParaRPr lang="en-US" sz="2300">
              <a:solidFill>
                <a:srgbClr val="292929"/>
              </a:solidFill>
              <a:latin typeface="Times New Roman Bold"/>
            </a:endParaRPr>
          </a:p>
          <a:p>
            <a:pPr algn="ctr">
              <a:lnSpc>
                <a:spcPts val="2760"/>
              </a:lnSpc>
              <a:spcBef>
                <a:spcPct val="0"/>
              </a:spcBef>
            </a:pPr>
            <a:r>
              <a:rPr lang="en-US" sz="2300">
                <a:solidFill>
                  <a:srgbClr val="292929"/>
                </a:solidFill>
                <a:latin typeface="Times New Roman Bold"/>
              </a:rPr>
              <a:t>GUIDE NAME:DR.C.JAYASRI</a:t>
            </a:r>
          </a:p>
        </p:txBody>
      </p:sp>
      <p:sp>
        <p:nvSpPr>
          <p:cNvPr id="6" name="TextBox 6"/>
          <p:cNvSpPr txBox="1"/>
          <p:nvPr/>
        </p:nvSpPr>
        <p:spPr>
          <a:xfrm>
            <a:off x="2082819" y="2033013"/>
            <a:ext cx="14122610" cy="1505585"/>
          </a:xfrm>
          <a:prstGeom prst="rect">
            <a:avLst/>
          </a:prstGeom>
        </p:spPr>
        <p:txBody>
          <a:bodyPr lIns="0" tIns="0" rIns="0" bIns="0" rtlCol="0" anchor="t">
            <a:spAutoFit/>
          </a:bodyPr>
          <a:lstStyle/>
          <a:p>
            <a:pPr algn="ctr">
              <a:lnSpc>
                <a:spcPts val="5740"/>
              </a:lnSpc>
            </a:pPr>
            <a:r>
              <a:rPr lang="en-US" sz="4100">
                <a:solidFill>
                  <a:srgbClr val="1D4F92"/>
                </a:solidFill>
                <a:latin typeface="Times New Roman Bold"/>
              </a:rPr>
              <a:t>AI-GIS BASED MOBILE APPLICATIONS FOR TRACKING DEEP SEA FISHERMEN</a:t>
            </a:r>
          </a:p>
        </p:txBody>
      </p:sp>
      <p:sp>
        <p:nvSpPr>
          <p:cNvPr id="7" name="TextBox 7"/>
          <p:cNvSpPr txBox="1"/>
          <p:nvPr/>
        </p:nvSpPr>
        <p:spPr>
          <a:xfrm>
            <a:off x="4562058" y="4219507"/>
            <a:ext cx="9164132" cy="1162050"/>
          </a:xfrm>
          <a:prstGeom prst="rect">
            <a:avLst/>
          </a:prstGeom>
        </p:spPr>
        <p:txBody>
          <a:bodyPr lIns="0" tIns="0" rIns="0" bIns="0" rtlCol="0" anchor="t">
            <a:spAutoFit/>
          </a:bodyPr>
          <a:lstStyle/>
          <a:p>
            <a:pPr algn="ctr">
              <a:lnSpc>
                <a:spcPts val="4320"/>
              </a:lnSpc>
            </a:pPr>
            <a:r>
              <a:rPr lang="en-US" sz="3600">
                <a:solidFill>
                  <a:srgbClr val="000000"/>
                </a:solidFill>
                <a:latin typeface="Times New Roman Bold"/>
              </a:rPr>
              <a:t>AVC COLLEGE OF ENGINEERING</a:t>
            </a:r>
          </a:p>
          <a:p>
            <a:pPr algn="ctr">
              <a:lnSpc>
                <a:spcPts val="4320"/>
              </a:lnSpc>
              <a:spcBef>
                <a:spcPct val="0"/>
              </a:spcBef>
            </a:pPr>
            <a:r>
              <a:rPr lang="en-US" sz="3600">
                <a:solidFill>
                  <a:srgbClr val="000000"/>
                </a:solidFill>
                <a:latin typeface="Times New Roman Bold"/>
              </a:rPr>
              <a:t>Department Of Electronics And Communication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 y="9258260"/>
            <a:ext cx="18287752" cy="2057480"/>
          </a:xfrm>
          <a:custGeom>
            <a:avLst/>
            <a:gdLst/>
            <a:ahLst/>
            <a:cxnLst/>
            <a:rect l="l" t="t" r="r" b="b"/>
            <a:pathLst>
              <a:path w="18287752" h="2057480">
                <a:moveTo>
                  <a:pt x="0" y="0"/>
                </a:moveTo>
                <a:lnTo>
                  <a:pt x="18287752" y="0"/>
                </a:lnTo>
                <a:lnTo>
                  <a:pt x="18287752" y="2057480"/>
                </a:lnTo>
                <a:lnTo>
                  <a:pt x="0" y="2057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582990" y="-6197626"/>
            <a:ext cx="29162433" cy="17780702"/>
          </a:xfrm>
          <a:custGeom>
            <a:avLst/>
            <a:gdLst/>
            <a:ahLst/>
            <a:cxnLst/>
            <a:rect l="l" t="t" r="r" b="b"/>
            <a:pathLst>
              <a:path w="29162433" h="17780702">
                <a:moveTo>
                  <a:pt x="0" y="0"/>
                </a:moveTo>
                <a:lnTo>
                  <a:pt x="29162434" y="0"/>
                </a:lnTo>
                <a:lnTo>
                  <a:pt x="29162434" y="17780702"/>
                </a:lnTo>
                <a:lnTo>
                  <a:pt x="0" y="1778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956534" y="2115349"/>
            <a:ext cx="7521150" cy="1038225"/>
          </a:xfrm>
          <a:prstGeom prst="rect">
            <a:avLst/>
          </a:prstGeom>
        </p:spPr>
        <p:txBody>
          <a:bodyPr lIns="0" tIns="0" rIns="0" bIns="0" rtlCol="0" anchor="t">
            <a:spAutoFit/>
          </a:bodyPr>
          <a:lstStyle/>
          <a:p>
            <a:pPr algn="l">
              <a:lnSpc>
                <a:spcPts val="7200"/>
              </a:lnSpc>
            </a:pPr>
            <a:r>
              <a:rPr lang="en-US" sz="6000" u="sng">
                <a:solidFill>
                  <a:srgbClr val="1D4F92"/>
                </a:solidFill>
                <a:latin typeface="Times New Roman Bold"/>
              </a:rPr>
              <a:t>Abstract</a:t>
            </a:r>
          </a:p>
        </p:txBody>
      </p:sp>
      <p:sp>
        <p:nvSpPr>
          <p:cNvPr id="5" name="TextBox 5"/>
          <p:cNvSpPr txBox="1"/>
          <p:nvPr/>
        </p:nvSpPr>
        <p:spPr>
          <a:xfrm>
            <a:off x="2269332" y="3205309"/>
            <a:ext cx="8562235" cy="5963116"/>
          </a:xfrm>
          <a:prstGeom prst="rect">
            <a:avLst/>
          </a:prstGeom>
        </p:spPr>
        <p:txBody>
          <a:bodyPr lIns="0" tIns="0" rIns="0" bIns="0" rtlCol="0" anchor="t">
            <a:spAutoFit/>
          </a:bodyPr>
          <a:lstStyle/>
          <a:p>
            <a:pPr algn="just">
              <a:lnSpc>
                <a:spcPts val="2603"/>
              </a:lnSpc>
            </a:pPr>
            <a:r>
              <a:rPr lang="en-US" sz="2388" spc="-93">
                <a:solidFill>
                  <a:srgbClr val="292929"/>
                </a:solidFill>
                <a:latin typeface="Times New Roman Semi-Bold"/>
              </a:rPr>
              <a:t>Deep-sea locations often lack reliable and continuous communication infrastructure, making it challenging to establish real-time tracking systems. Developing a technology that can operate in low-connectivity areas is crucial. The primary goal is to create an AI based Geographic Information System (GIS) app capable of accurately detecting and tracking the locations of deep-sea fishermen during their maritime activities.Theproposed solution leverages advanced Artificial Intelligence and Machine Learning algorithms to analyze relevant data and provide real-time location information. The GIS app aims to offer a comprehensive and user-friendly interface for effective monitoring, ensuring the safety of fishermen in remote fishermen and challenging deep-sea environments. The expected result is an innovative GIS app that significantly improves the tracking capabilities in deep-sea fishing, contributing to enhanced safety measures and efficient maritime activities. This project addresses a critical aspect of maritime safety and strives to make a positive impact on the well-being of deep-sea fishermen.</a:t>
            </a:r>
          </a:p>
        </p:txBody>
      </p:sp>
      <p:sp>
        <p:nvSpPr>
          <p:cNvPr id="6" name="Freeform 6"/>
          <p:cNvSpPr/>
          <p:nvPr/>
        </p:nvSpPr>
        <p:spPr>
          <a:xfrm>
            <a:off x="11194749" y="2692725"/>
            <a:ext cx="4799598" cy="5808650"/>
          </a:xfrm>
          <a:custGeom>
            <a:avLst/>
            <a:gdLst/>
            <a:ahLst/>
            <a:cxnLst/>
            <a:rect l="l" t="t" r="r" b="b"/>
            <a:pathLst>
              <a:path w="4799598" h="5808650">
                <a:moveTo>
                  <a:pt x="0" y="0"/>
                </a:moveTo>
                <a:lnTo>
                  <a:pt x="4799598" y="0"/>
                </a:lnTo>
                <a:lnTo>
                  <a:pt x="4799598" y="5808650"/>
                </a:lnTo>
                <a:lnTo>
                  <a:pt x="0" y="5808650"/>
                </a:lnTo>
                <a:lnTo>
                  <a:pt x="0" y="0"/>
                </a:lnTo>
                <a:close/>
              </a:path>
            </a:pathLst>
          </a:custGeom>
          <a:blipFill>
            <a:blip r:embed="rId7"/>
            <a:stretch>
              <a:fillRect l="-30682" r="-3068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5130" y="206"/>
            <a:ext cx="2208340" cy="10286794"/>
          </a:xfrm>
          <a:custGeom>
            <a:avLst/>
            <a:gdLst/>
            <a:ahLst/>
            <a:cxnLst/>
            <a:rect l="l" t="t" r="r" b="b"/>
            <a:pathLst>
              <a:path w="2208340" h="10286794">
                <a:moveTo>
                  <a:pt x="0" y="0"/>
                </a:moveTo>
                <a:lnTo>
                  <a:pt x="2208340" y="0"/>
                </a:lnTo>
                <a:lnTo>
                  <a:pt x="2208340" y="10286794"/>
                </a:lnTo>
                <a:lnTo>
                  <a:pt x="0" y="10286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016826" y="-448462"/>
            <a:ext cx="10816006" cy="14095142"/>
          </a:xfrm>
          <a:custGeom>
            <a:avLst/>
            <a:gdLst/>
            <a:ahLst/>
            <a:cxnLst/>
            <a:rect l="l" t="t" r="r" b="b"/>
            <a:pathLst>
              <a:path w="10816006" h="14095142">
                <a:moveTo>
                  <a:pt x="0" y="0"/>
                </a:moveTo>
                <a:lnTo>
                  <a:pt x="10816006" y="0"/>
                </a:lnTo>
                <a:lnTo>
                  <a:pt x="10816006" y="14095142"/>
                </a:lnTo>
                <a:lnTo>
                  <a:pt x="0" y="14095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385317" y="1169827"/>
            <a:ext cx="15225150" cy="1038225"/>
          </a:xfrm>
          <a:prstGeom prst="rect">
            <a:avLst/>
          </a:prstGeom>
        </p:spPr>
        <p:txBody>
          <a:bodyPr lIns="0" tIns="0" rIns="0" bIns="0" rtlCol="0" anchor="t">
            <a:spAutoFit/>
          </a:bodyPr>
          <a:lstStyle/>
          <a:p>
            <a:pPr algn="ctr">
              <a:lnSpc>
                <a:spcPts val="7200"/>
              </a:lnSpc>
            </a:pPr>
            <a:r>
              <a:rPr lang="en-US" sz="6000" u="sng">
                <a:solidFill>
                  <a:srgbClr val="1D4F92"/>
                </a:solidFill>
                <a:latin typeface="Times New Roman Bold"/>
              </a:rPr>
              <a:t>Objectives</a:t>
            </a:r>
          </a:p>
        </p:txBody>
      </p:sp>
      <p:sp>
        <p:nvSpPr>
          <p:cNvPr id="5" name="TextBox 5"/>
          <p:cNvSpPr txBox="1"/>
          <p:nvPr/>
        </p:nvSpPr>
        <p:spPr>
          <a:xfrm>
            <a:off x="1085415" y="2122327"/>
            <a:ext cx="15824954" cy="8037767"/>
          </a:xfrm>
          <a:prstGeom prst="rect">
            <a:avLst/>
          </a:prstGeom>
        </p:spPr>
        <p:txBody>
          <a:bodyPr lIns="0" tIns="0" rIns="0" bIns="0" rtlCol="0" anchor="t">
            <a:spAutoFit/>
          </a:bodyPr>
          <a:lstStyle/>
          <a:p>
            <a:pPr>
              <a:lnSpc>
                <a:spcPts val="3736"/>
              </a:lnSpc>
            </a:pPr>
            <a:endParaRPr/>
          </a:p>
          <a:p>
            <a:pPr>
              <a:lnSpc>
                <a:spcPts val="3736"/>
              </a:lnSpc>
            </a:pPr>
            <a:r>
              <a:rPr lang="en-US" sz="2851" spc="-57">
                <a:solidFill>
                  <a:srgbClr val="000000"/>
                </a:solidFill>
                <a:latin typeface="Times New Roman Semi-Bold"/>
              </a:rPr>
              <a:t>•Design and implement a robust real-time location tracking system capable of accurately pinpointing the locations of deep-sea fishing vessels.</a:t>
            </a:r>
          </a:p>
          <a:p>
            <a:pPr>
              <a:lnSpc>
                <a:spcPts val="3736"/>
              </a:lnSpc>
            </a:pPr>
            <a:endParaRPr lang="en-US" sz="2851" spc="-57">
              <a:solidFill>
                <a:srgbClr val="000000"/>
              </a:solidFill>
              <a:latin typeface="Times New Roman Semi-Bold"/>
            </a:endParaRPr>
          </a:p>
          <a:p>
            <a:pPr>
              <a:lnSpc>
                <a:spcPts val="3736"/>
              </a:lnSpc>
            </a:pPr>
            <a:r>
              <a:rPr lang="en-US" sz="2851" spc="-57">
                <a:solidFill>
                  <a:srgbClr val="000000"/>
                </a:solidFill>
                <a:latin typeface="Times New Roman Semi-Bold"/>
              </a:rPr>
              <a:t>•Achieve a high level of accuracy and precision in location data to enable reliable monitoring and navigation for deep-sea fishermen.</a:t>
            </a:r>
          </a:p>
          <a:p>
            <a:pPr>
              <a:lnSpc>
                <a:spcPts val="3736"/>
              </a:lnSpc>
            </a:pPr>
            <a:endParaRPr lang="en-US" sz="2851" spc="-57">
              <a:solidFill>
                <a:srgbClr val="000000"/>
              </a:solidFill>
              <a:latin typeface="Times New Roman Semi-Bold"/>
            </a:endParaRPr>
          </a:p>
          <a:p>
            <a:pPr>
              <a:lnSpc>
                <a:spcPts val="3736"/>
              </a:lnSpc>
            </a:pPr>
            <a:r>
              <a:rPr lang="en-US" sz="2851" spc="-57">
                <a:solidFill>
                  <a:srgbClr val="000000"/>
                </a:solidFill>
                <a:latin typeface="Times New Roman Semi-Bold"/>
              </a:rPr>
              <a:t>•Improve emergency response capabilities by developing features that quickly relay distress signals and real-time location data to relevant authorities for prompt search and rescue operations.</a:t>
            </a:r>
          </a:p>
          <a:p>
            <a:pPr>
              <a:lnSpc>
                <a:spcPts val="3736"/>
              </a:lnSpc>
            </a:pPr>
            <a:endParaRPr lang="en-US" sz="2851" spc="-57">
              <a:solidFill>
                <a:srgbClr val="000000"/>
              </a:solidFill>
              <a:latin typeface="Times New Roman Semi-Bold"/>
            </a:endParaRPr>
          </a:p>
          <a:p>
            <a:pPr>
              <a:lnSpc>
                <a:spcPts val="3736"/>
              </a:lnSpc>
            </a:pPr>
            <a:r>
              <a:rPr lang="en-US" sz="2851" spc="-57">
                <a:solidFill>
                  <a:srgbClr val="000000"/>
                </a:solidFill>
                <a:latin typeface="Times New Roman Semi-Bold"/>
              </a:rPr>
              <a:t>•Design an intuitive and user-friendly interface to ensure that the technology is accessible to a wide range of users, including fishermen with varying levels of technological expertise.</a:t>
            </a:r>
          </a:p>
          <a:p>
            <a:pPr>
              <a:lnSpc>
                <a:spcPts val="3736"/>
              </a:lnSpc>
            </a:pPr>
            <a:endParaRPr lang="en-US" sz="2851" spc="-57">
              <a:solidFill>
                <a:srgbClr val="000000"/>
              </a:solidFill>
              <a:latin typeface="Times New Roman Semi-Bold"/>
            </a:endParaRPr>
          </a:p>
          <a:p>
            <a:pPr>
              <a:lnSpc>
                <a:spcPts val="3736"/>
              </a:lnSpc>
            </a:pPr>
            <a:r>
              <a:rPr lang="en-US" sz="2851" spc="-57">
                <a:solidFill>
                  <a:srgbClr val="000000"/>
                </a:solidFill>
                <a:latin typeface="Times New Roman Semi-Bold"/>
              </a:rPr>
              <a:t>•By using this we can reduce the missing rates of fishermen and boats.</a:t>
            </a:r>
          </a:p>
          <a:p>
            <a:pPr>
              <a:lnSpc>
                <a:spcPts val="3736"/>
              </a:lnSpc>
            </a:pPr>
            <a:endParaRPr lang="en-US" sz="2851" spc="-57">
              <a:solidFill>
                <a:srgbClr val="000000"/>
              </a:solidFill>
              <a:latin typeface="Times New Roman Semi-Bold"/>
            </a:endParaRPr>
          </a:p>
          <a:p>
            <a:pPr>
              <a:lnSpc>
                <a:spcPts val="3736"/>
              </a:lnSpc>
            </a:pPr>
            <a:endParaRPr lang="en-US" sz="2851" spc="-57">
              <a:solidFill>
                <a:srgbClr val="000000"/>
              </a:solidFill>
              <a:latin typeface="Times New Roman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060" y="0"/>
            <a:ext cx="1439760" cy="10286778"/>
          </a:xfrm>
          <a:custGeom>
            <a:avLst/>
            <a:gdLst/>
            <a:ahLst/>
            <a:cxnLst/>
            <a:rect l="l" t="t" r="r" b="b"/>
            <a:pathLst>
              <a:path w="1439760" h="10286778">
                <a:moveTo>
                  <a:pt x="0" y="0"/>
                </a:moveTo>
                <a:lnTo>
                  <a:pt x="1439760" y="0"/>
                </a:lnTo>
                <a:lnTo>
                  <a:pt x="1439760" y="10286778"/>
                </a:lnTo>
                <a:lnTo>
                  <a:pt x="0" y="10286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965189">
            <a:off x="8249943" y="-1571557"/>
            <a:ext cx="17013263" cy="15108973"/>
          </a:xfrm>
          <a:custGeom>
            <a:avLst/>
            <a:gdLst/>
            <a:ahLst/>
            <a:cxnLst/>
            <a:rect l="l" t="t" r="r" b="b"/>
            <a:pathLst>
              <a:path w="17013263" h="15108973">
                <a:moveTo>
                  <a:pt x="0" y="0"/>
                </a:moveTo>
                <a:lnTo>
                  <a:pt x="17013264" y="0"/>
                </a:lnTo>
                <a:lnTo>
                  <a:pt x="17013264" y="15108974"/>
                </a:lnTo>
                <a:lnTo>
                  <a:pt x="0" y="151089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531425" y="857650"/>
            <a:ext cx="15225150" cy="1038225"/>
          </a:xfrm>
          <a:prstGeom prst="rect">
            <a:avLst/>
          </a:prstGeom>
        </p:spPr>
        <p:txBody>
          <a:bodyPr lIns="0" tIns="0" rIns="0" bIns="0" rtlCol="0" anchor="t">
            <a:spAutoFit/>
          </a:bodyPr>
          <a:lstStyle/>
          <a:p>
            <a:pPr algn="ctr">
              <a:lnSpc>
                <a:spcPts val="7200"/>
              </a:lnSpc>
            </a:pPr>
            <a:r>
              <a:rPr lang="en-US" sz="6000" u="sng">
                <a:solidFill>
                  <a:srgbClr val="1D4F92"/>
                </a:solidFill>
                <a:latin typeface="Times New Roman Bold"/>
              </a:rPr>
              <a:t>Introduction</a:t>
            </a:r>
          </a:p>
        </p:txBody>
      </p:sp>
      <p:sp>
        <p:nvSpPr>
          <p:cNvPr id="5" name="TextBox 5"/>
          <p:cNvSpPr txBox="1"/>
          <p:nvPr/>
        </p:nvSpPr>
        <p:spPr>
          <a:xfrm>
            <a:off x="2631093" y="2239605"/>
            <a:ext cx="14608025" cy="7429500"/>
          </a:xfrm>
          <a:prstGeom prst="rect">
            <a:avLst/>
          </a:prstGeom>
        </p:spPr>
        <p:txBody>
          <a:bodyPr lIns="0" tIns="0" rIns="0" bIns="0" rtlCol="0" anchor="t">
            <a:spAutoFit/>
          </a:bodyPr>
          <a:lstStyle/>
          <a:p>
            <a:pPr>
              <a:lnSpc>
                <a:spcPts val="3271"/>
              </a:lnSpc>
            </a:pPr>
            <a:r>
              <a:rPr lang="en-US" sz="2726">
                <a:solidFill>
                  <a:srgbClr val="000000"/>
                </a:solidFill>
                <a:latin typeface="Times New Roman Semi-Bold"/>
              </a:rPr>
              <a:t>•In the vast expanses of the open sea, deep-sea fishermen navigate through challenging environments to harvest marine resources critical for sustenance and economic livelihoods.</a:t>
            </a:r>
          </a:p>
          <a:p>
            <a:pPr>
              <a:lnSpc>
                <a:spcPts val="3271"/>
              </a:lnSpc>
            </a:pPr>
            <a:endParaRPr lang="en-US" sz="2726">
              <a:solidFill>
                <a:srgbClr val="000000"/>
              </a:solidFill>
              <a:latin typeface="Times New Roman Semi-Bold"/>
            </a:endParaRPr>
          </a:p>
          <a:p>
            <a:pPr>
              <a:lnSpc>
                <a:spcPts val="3271"/>
              </a:lnSpc>
            </a:pPr>
            <a:r>
              <a:rPr lang="en-US" sz="2726">
                <a:solidFill>
                  <a:srgbClr val="000000"/>
                </a:solidFill>
                <a:latin typeface="Times New Roman Semi-Bold"/>
              </a:rPr>
              <a:t>•However, the inherent risks and uncertainties of deep-sea fishing demand innovative solutions to ensure the safety of fishermen and enhance the overall effectiveness of maritime activities.</a:t>
            </a:r>
          </a:p>
          <a:p>
            <a:pPr>
              <a:lnSpc>
                <a:spcPts val="3271"/>
              </a:lnSpc>
            </a:pPr>
            <a:r>
              <a:rPr lang="en-US" sz="2726">
                <a:solidFill>
                  <a:srgbClr val="000000"/>
                </a:solidFill>
                <a:latin typeface="Times New Roman Semi-Bold"/>
              </a:rPr>
              <a:t> </a:t>
            </a:r>
          </a:p>
          <a:p>
            <a:pPr>
              <a:lnSpc>
                <a:spcPts val="3271"/>
              </a:lnSpc>
            </a:pPr>
            <a:r>
              <a:rPr lang="en-US" sz="2726">
                <a:solidFill>
                  <a:srgbClr val="000000"/>
                </a:solidFill>
                <a:latin typeface="Times New Roman Semi-Bold"/>
              </a:rPr>
              <a:t>•Developing a suitable technology for tracking deep-sea fishermen or their locations stands as a pivotal challenge in promoting both safety and efficiency in this crucial sector.</a:t>
            </a:r>
          </a:p>
          <a:p>
            <a:pPr>
              <a:lnSpc>
                <a:spcPts val="3271"/>
              </a:lnSpc>
            </a:pPr>
            <a:endParaRPr lang="en-US" sz="2726">
              <a:solidFill>
                <a:srgbClr val="000000"/>
              </a:solidFill>
              <a:latin typeface="Times New Roman Semi-Bold"/>
            </a:endParaRPr>
          </a:p>
          <a:p>
            <a:pPr>
              <a:lnSpc>
                <a:spcPts val="3271"/>
              </a:lnSpc>
            </a:pPr>
            <a:r>
              <a:rPr lang="en-US" sz="2726">
                <a:solidFill>
                  <a:srgbClr val="000000"/>
                </a:solidFill>
                <a:latin typeface="Times New Roman Semi-Bold"/>
              </a:rPr>
              <a:t>•This initiative seeks to explore and develop a technology that not only tracks the whereabouts of deep-sea fishermen but also ensures effective monitoring and enhances safety measures in maritime activities. </a:t>
            </a:r>
          </a:p>
          <a:p>
            <a:pPr>
              <a:lnSpc>
                <a:spcPts val="3271"/>
              </a:lnSpc>
            </a:pPr>
            <a:endParaRPr lang="en-US" sz="2726">
              <a:solidFill>
                <a:srgbClr val="000000"/>
              </a:solidFill>
              <a:latin typeface="Times New Roman Semi-Bold"/>
            </a:endParaRPr>
          </a:p>
          <a:p>
            <a:pPr>
              <a:lnSpc>
                <a:spcPts val="3271"/>
              </a:lnSpc>
            </a:pPr>
            <a:r>
              <a:rPr lang="en-US" sz="2726">
                <a:solidFill>
                  <a:srgbClr val="000000"/>
                </a:solidFill>
                <a:latin typeface="Times New Roman Semi-Bold"/>
              </a:rPr>
              <a:t>•By leveraging advancements in artificial intelligence, machine learning, and geospatial technologies, we aim to create a robust system capable of providing accurate, real-time location data, predicting potential risks, and facilitating proactive decision-making for both fishermen and relevant authorities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 y="-4"/>
            <a:ext cx="18287752" cy="1051784"/>
          </a:xfrm>
          <a:custGeom>
            <a:avLst/>
            <a:gdLst/>
            <a:ahLst/>
            <a:cxnLst/>
            <a:rect l="l" t="t" r="r" b="b"/>
            <a:pathLst>
              <a:path w="18287752" h="1051784">
                <a:moveTo>
                  <a:pt x="0" y="0"/>
                </a:moveTo>
                <a:lnTo>
                  <a:pt x="18287752" y="0"/>
                </a:lnTo>
                <a:lnTo>
                  <a:pt x="18287752" y="1051784"/>
                </a:lnTo>
                <a:lnTo>
                  <a:pt x="0" y="1051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3538950">
            <a:off x="9436865" y="-2537851"/>
            <a:ext cx="17702271" cy="16707244"/>
          </a:xfrm>
          <a:custGeom>
            <a:avLst/>
            <a:gdLst/>
            <a:ahLst/>
            <a:cxnLst/>
            <a:rect l="l" t="t" r="r" b="b"/>
            <a:pathLst>
              <a:path w="17702271" h="16707244">
                <a:moveTo>
                  <a:pt x="0" y="0"/>
                </a:moveTo>
                <a:lnTo>
                  <a:pt x="17702270" y="0"/>
                </a:lnTo>
                <a:lnTo>
                  <a:pt x="17702270" y="16707244"/>
                </a:lnTo>
                <a:lnTo>
                  <a:pt x="0" y="16707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680169" y="1504637"/>
            <a:ext cx="7202784" cy="3638863"/>
          </a:xfrm>
          <a:custGeom>
            <a:avLst/>
            <a:gdLst/>
            <a:ahLst/>
            <a:cxnLst/>
            <a:rect l="l" t="t" r="r" b="b"/>
            <a:pathLst>
              <a:path w="7202784" h="3638863">
                <a:moveTo>
                  <a:pt x="0" y="0"/>
                </a:moveTo>
                <a:lnTo>
                  <a:pt x="7202784" y="0"/>
                </a:lnTo>
                <a:lnTo>
                  <a:pt x="7202784" y="3638863"/>
                </a:lnTo>
                <a:lnTo>
                  <a:pt x="0" y="3638863"/>
                </a:lnTo>
                <a:lnTo>
                  <a:pt x="0" y="0"/>
                </a:lnTo>
                <a:close/>
              </a:path>
            </a:pathLst>
          </a:custGeom>
          <a:blipFill>
            <a:blip r:embed="rId7"/>
            <a:stretch>
              <a:fillRect/>
            </a:stretch>
          </a:blipFill>
        </p:spPr>
      </p:sp>
      <p:sp>
        <p:nvSpPr>
          <p:cNvPr id="6" name="TextBox 6"/>
          <p:cNvSpPr txBox="1"/>
          <p:nvPr/>
        </p:nvSpPr>
        <p:spPr>
          <a:xfrm>
            <a:off x="1028700" y="1714525"/>
            <a:ext cx="9801215" cy="3428975"/>
          </a:xfrm>
          <a:prstGeom prst="rect">
            <a:avLst/>
          </a:prstGeom>
        </p:spPr>
        <p:txBody>
          <a:bodyPr lIns="0" tIns="0" rIns="0" bIns="0" rtlCol="0" anchor="t">
            <a:spAutoFit/>
          </a:bodyPr>
          <a:lstStyle/>
          <a:p>
            <a:pPr>
              <a:lnSpc>
                <a:spcPts val="3804"/>
              </a:lnSpc>
            </a:pPr>
            <a:endParaRPr/>
          </a:p>
          <a:p>
            <a:pPr marL="684509" lvl="1" indent="-342255">
              <a:lnSpc>
                <a:spcPts val="3804"/>
              </a:lnSpc>
              <a:buFont typeface="Arial"/>
              <a:buChar char="•"/>
            </a:pPr>
            <a:r>
              <a:rPr lang="en-US" sz="3170">
                <a:solidFill>
                  <a:srgbClr val="000000"/>
                </a:solidFill>
                <a:latin typeface="Times New Roman Semi-Bold"/>
              </a:rPr>
              <a:t>In the existing system there are many things to find such as weather conditions,compass,tide heights.</a:t>
            </a:r>
          </a:p>
          <a:p>
            <a:pPr>
              <a:lnSpc>
                <a:spcPts val="3804"/>
              </a:lnSpc>
            </a:pPr>
            <a:endParaRPr lang="en-US" sz="3170">
              <a:solidFill>
                <a:srgbClr val="000000"/>
              </a:solidFill>
              <a:latin typeface="Times New Roman Semi-Bold"/>
            </a:endParaRPr>
          </a:p>
          <a:p>
            <a:pPr marL="684509" lvl="1" indent="-342255">
              <a:lnSpc>
                <a:spcPts val="3804"/>
              </a:lnSpc>
              <a:buFont typeface="Arial"/>
              <a:buChar char="•"/>
            </a:pPr>
            <a:r>
              <a:rPr lang="en-US" sz="3170">
                <a:solidFill>
                  <a:srgbClr val="000000"/>
                </a:solidFill>
                <a:latin typeface="Times New Roman Semi-Bold"/>
              </a:rPr>
              <a:t>Some of the apps are tide ,Fish rolls,wind finder, fishing knots. </a:t>
            </a:r>
          </a:p>
        </p:txBody>
      </p:sp>
      <p:sp>
        <p:nvSpPr>
          <p:cNvPr id="5" name="TextBox 5"/>
          <p:cNvSpPr txBox="1"/>
          <p:nvPr/>
        </p:nvSpPr>
        <p:spPr>
          <a:xfrm>
            <a:off x="405047" y="1261668"/>
            <a:ext cx="3222084" cy="784830"/>
          </a:xfrm>
          <a:prstGeom prst="rect">
            <a:avLst/>
          </a:prstGeom>
        </p:spPr>
        <p:txBody>
          <a:bodyPr wrap="square" lIns="0" tIns="0" rIns="0" bIns="0" rtlCol="0" anchor="t">
            <a:spAutoFit/>
          </a:bodyPr>
          <a:lstStyle/>
          <a:p>
            <a:pPr algn="ctr">
              <a:lnSpc>
                <a:spcPts val="7200"/>
              </a:lnSpc>
              <a:spcBef>
                <a:spcPct val="0"/>
              </a:spcBef>
            </a:pPr>
            <a:r>
              <a:rPr lang="en-US" sz="2400" b="1" u="sng" dirty="0">
                <a:solidFill>
                  <a:srgbClr val="1D4F92"/>
                </a:solidFill>
                <a:latin typeface="Times New Roman Bold"/>
              </a:rPr>
              <a:t>Existing</a:t>
            </a:r>
            <a:r>
              <a:rPr lang="en-IN" sz="2400" b="1" u="sng" dirty="0">
                <a:solidFill>
                  <a:srgbClr val="1D4F92"/>
                </a:solidFill>
                <a:latin typeface="Times New Roman Bold"/>
              </a:rPr>
              <a:t> </a:t>
            </a:r>
            <a:r>
              <a:rPr lang="en-US" sz="2400" b="1" u="sng" dirty="0">
                <a:solidFill>
                  <a:srgbClr val="1D4F92"/>
                </a:solidFill>
                <a:latin typeface="Times New Roman Bold"/>
              </a:rPr>
              <a:t>System</a:t>
            </a:r>
          </a:p>
        </p:txBody>
      </p:sp>
      <p:sp>
        <p:nvSpPr>
          <p:cNvPr id="7" name="TextBox 7"/>
          <p:cNvSpPr txBox="1"/>
          <p:nvPr/>
        </p:nvSpPr>
        <p:spPr>
          <a:xfrm>
            <a:off x="-488028" y="5353388"/>
            <a:ext cx="5452900" cy="800219"/>
          </a:xfrm>
          <a:prstGeom prst="rect">
            <a:avLst/>
          </a:prstGeom>
        </p:spPr>
        <p:txBody>
          <a:bodyPr lIns="0" tIns="0" rIns="0" bIns="0" rtlCol="0" anchor="t">
            <a:spAutoFit/>
          </a:bodyPr>
          <a:lstStyle/>
          <a:p>
            <a:pPr algn="ctr">
              <a:lnSpc>
                <a:spcPts val="7200"/>
              </a:lnSpc>
              <a:spcBef>
                <a:spcPct val="0"/>
              </a:spcBef>
            </a:pPr>
            <a:r>
              <a:rPr lang="en-US" sz="2800" b="1" u="sng">
                <a:solidFill>
                  <a:srgbClr val="1D4F92"/>
                </a:solidFill>
                <a:latin typeface="Times New Roman Bold"/>
              </a:rPr>
              <a:t>Proposed System</a:t>
            </a:r>
          </a:p>
        </p:txBody>
      </p:sp>
      <p:sp>
        <p:nvSpPr>
          <p:cNvPr id="8" name="TextBox 8"/>
          <p:cNvSpPr txBox="1"/>
          <p:nvPr/>
        </p:nvSpPr>
        <p:spPr>
          <a:xfrm>
            <a:off x="1028700" y="6425371"/>
            <a:ext cx="15885516" cy="3351068"/>
          </a:xfrm>
          <a:prstGeom prst="rect">
            <a:avLst/>
          </a:prstGeom>
        </p:spPr>
        <p:txBody>
          <a:bodyPr lIns="0" tIns="0" rIns="0" bIns="0" rtlCol="0" anchor="t">
            <a:spAutoFit/>
          </a:bodyPr>
          <a:lstStyle/>
          <a:p>
            <a:pPr marL="662863" lvl="1" indent="-331431">
              <a:lnSpc>
                <a:spcPts val="3684"/>
              </a:lnSpc>
              <a:buFont typeface="Arial"/>
              <a:buChar char="•"/>
            </a:pPr>
            <a:r>
              <a:rPr lang="en-US" sz="3070">
                <a:solidFill>
                  <a:srgbClr val="000000"/>
                </a:solidFill>
                <a:latin typeface="Times New Roman Semi-Bold"/>
              </a:rPr>
              <a:t>In this project we came up with solutions for the missing of fishermen.</a:t>
            </a:r>
          </a:p>
          <a:p>
            <a:pPr>
              <a:lnSpc>
                <a:spcPts val="3684"/>
              </a:lnSpc>
            </a:pPr>
            <a:endParaRPr lang="en-US" sz="3070">
              <a:solidFill>
                <a:srgbClr val="000000"/>
              </a:solidFill>
              <a:latin typeface="Times New Roman Semi-Bold"/>
            </a:endParaRPr>
          </a:p>
          <a:p>
            <a:pPr marL="662863" lvl="1" indent="-331431">
              <a:lnSpc>
                <a:spcPts val="3684"/>
              </a:lnSpc>
              <a:buFont typeface="Arial"/>
              <a:buChar char="•"/>
            </a:pPr>
            <a:r>
              <a:rPr lang="en-US" sz="3070">
                <a:solidFill>
                  <a:srgbClr val="000000"/>
                </a:solidFill>
                <a:latin typeface="Times New Roman Semi-Bold"/>
              </a:rPr>
              <a:t>In this system the fishermen should preregister his details and incase of emergency they should click the sos.</a:t>
            </a:r>
          </a:p>
          <a:p>
            <a:pPr>
              <a:lnSpc>
                <a:spcPts val="3684"/>
              </a:lnSpc>
            </a:pPr>
            <a:endParaRPr lang="en-US" sz="3070">
              <a:solidFill>
                <a:srgbClr val="000000"/>
              </a:solidFill>
              <a:latin typeface="Times New Roman Semi-Bold"/>
            </a:endParaRPr>
          </a:p>
          <a:p>
            <a:pPr marL="662863" lvl="1" indent="-331431">
              <a:lnSpc>
                <a:spcPts val="3684"/>
              </a:lnSpc>
              <a:buFont typeface="Arial"/>
              <a:buChar char="•"/>
            </a:pPr>
            <a:r>
              <a:rPr lang="en-US" sz="3070">
                <a:solidFill>
                  <a:srgbClr val="000000"/>
                </a:solidFill>
                <a:latin typeface="Times New Roman Semi-Bold"/>
              </a:rPr>
              <a:t>Using the technique AI  will indicate the location of the stucked fishermen via SMS to the nearby fishermen or to the fleet.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353781">
            <a:off x="8103451" y="-1941090"/>
            <a:ext cx="17754980" cy="16983468"/>
          </a:xfrm>
          <a:custGeom>
            <a:avLst/>
            <a:gdLst/>
            <a:ahLst/>
            <a:cxnLst/>
            <a:rect l="l" t="t" r="r" b="b"/>
            <a:pathLst>
              <a:path w="17754980" h="16983468">
                <a:moveTo>
                  <a:pt x="0" y="0"/>
                </a:moveTo>
                <a:lnTo>
                  <a:pt x="17754979" y="0"/>
                </a:lnTo>
                <a:lnTo>
                  <a:pt x="17754979" y="16983468"/>
                </a:lnTo>
                <a:lnTo>
                  <a:pt x="0" y="16983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219228" y="1485900"/>
            <a:ext cx="5849544" cy="8343900"/>
          </a:xfrm>
          <a:custGeom>
            <a:avLst/>
            <a:gdLst/>
            <a:ahLst/>
            <a:cxnLst/>
            <a:rect l="l" t="t" r="r" b="b"/>
            <a:pathLst>
              <a:path w="5849544" h="8343900">
                <a:moveTo>
                  <a:pt x="0" y="0"/>
                </a:moveTo>
                <a:lnTo>
                  <a:pt x="5849544" y="0"/>
                </a:lnTo>
                <a:lnTo>
                  <a:pt x="5849544" y="8343900"/>
                </a:lnTo>
                <a:lnTo>
                  <a:pt x="0" y="8343900"/>
                </a:lnTo>
                <a:lnTo>
                  <a:pt x="0" y="0"/>
                </a:lnTo>
                <a:close/>
              </a:path>
            </a:pathLst>
          </a:custGeom>
          <a:blipFill>
            <a:blip r:embed="rId5"/>
            <a:stretch>
              <a:fillRect t="-22075" r="-59925" b="-127073"/>
            </a:stretch>
          </a:blipFill>
        </p:spPr>
      </p:sp>
      <p:sp>
        <p:nvSpPr>
          <p:cNvPr id="4" name="TextBox 4"/>
          <p:cNvSpPr txBox="1"/>
          <p:nvPr/>
        </p:nvSpPr>
        <p:spPr>
          <a:xfrm>
            <a:off x="6714719" y="447675"/>
            <a:ext cx="4858562" cy="1038225"/>
          </a:xfrm>
          <a:prstGeom prst="rect">
            <a:avLst/>
          </a:prstGeom>
        </p:spPr>
        <p:txBody>
          <a:bodyPr lIns="0" tIns="0" rIns="0" bIns="0" rtlCol="0" anchor="t">
            <a:spAutoFit/>
          </a:bodyPr>
          <a:lstStyle/>
          <a:p>
            <a:pPr algn="ctr">
              <a:lnSpc>
                <a:spcPts val="7200"/>
              </a:lnSpc>
              <a:spcBef>
                <a:spcPct val="0"/>
              </a:spcBef>
            </a:pPr>
            <a:r>
              <a:rPr lang="en-US" sz="6000" u="sng">
                <a:solidFill>
                  <a:srgbClr val="1D4F92"/>
                </a:solidFill>
                <a:latin typeface="Times New Roman Bold"/>
              </a:rPr>
              <a:t>Block Diagram</a:t>
            </a:r>
          </a:p>
        </p:txBody>
      </p:sp>
      <p:sp>
        <p:nvSpPr>
          <p:cNvPr id="5" name="Freeform 5"/>
          <p:cNvSpPr/>
          <p:nvPr/>
        </p:nvSpPr>
        <p:spPr>
          <a:xfrm rot="3545006">
            <a:off x="-11422824" y="-1941090"/>
            <a:ext cx="17754980" cy="16983468"/>
          </a:xfrm>
          <a:custGeom>
            <a:avLst/>
            <a:gdLst/>
            <a:ahLst/>
            <a:cxnLst/>
            <a:rect l="l" t="t" r="r" b="b"/>
            <a:pathLst>
              <a:path w="17754980" h="16983468">
                <a:moveTo>
                  <a:pt x="0" y="0"/>
                </a:moveTo>
                <a:lnTo>
                  <a:pt x="17754979" y="0"/>
                </a:lnTo>
                <a:lnTo>
                  <a:pt x="17754979" y="16983468"/>
                </a:lnTo>
                <a:lnTo>
                  <a:pt x="0" y="16983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 y="8965274"/>
            <a:ext cx="18287752" cy="1321726"/>
          </a:xfrm>
          <a:custGeom>
            <a:avLst/>
            <a:gdLst/>
            <a:ahLst/>
            <a:cxnLst/>
            <a:rect l="l" t="t" r="r" b="b"/>
            <a:pathLst>
              <a:path w="18287752" h="1321726">
                <a:moveTo>
                  <a:pt x="0" y="0"/>
                </a:moveTo>
                <a:lnTo>
                  <a:pt x="18287752" y="0"/>
                </a:lnTo>
                <a:lnTo>
                  <a:pt x="18287752" y="1321726"/>
                </a:lnTo>
                <a:lnTo>
                  <a:pt x="0" y="1321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658066" y="-6073413"/>
            <a:ext cx="13364249" cy="15938576"/>
          </a:xfrm>
          <a:custGeom>
            <a:avLst/>
            <a:gdLst/>
            <a:ahLst/>
            <a:cxnLst/>
            <a:rect l="l" t="t" r="r" b="b"/>
            <a:pathLst>
              <a:path w="13364249" h="15938576">
                <a:moveTo>
                  <a:pt x="0" y="0"/>
                </a:moveTo>
                <a:lnTo>
                  <a:pt x="13364249" y="0"/>
                </a:lnTo>
                <a:lnTo>
                  <a:pt x="13364249" y="15938576"/>
                </a:lnTo>
                <a:lnTo>
                  <a:pt x="0" y="15938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7310345" y="904875"/>
            <a:ext cx="3667558" cy="1038225"/>
          </a:xfrm>
          <a:prstGeom prst="rect">
            <a:avLst/>
          </a:prstGeom>
        </p:spPr>
        <p:txBody>
          <a:bodyPr lIns="0" tIns="0" rIns="0" bIns="0" rtlCol="0" anchor="t">
            <a:spAutoFit/>
          </a:bodyPr>
          <a:lstStyle/>
          <a:p>
            <a:pPr algn="ctr">
              <a:lnSpc>
                <a:spcPts val="7200"/>
              </a:lnSpc>
              <a:spcBef>
                <a:spcPct val="0"/>
              </a:spcBef>
            </a:pPr>
            <a:r>
              <a:rPr lang="en-US" sz="6000" u="sng">
                <a:solidFill>
                  <a:srgbClr val="1D4F92"/>
                </a:solidFill>
                <a:latin typeface="Times New Roman Bold"/>
              </a:rPr>
              <a:t>Advantages</a:t>
            </a:r>
          </a:p>
        </p:txBody>
      </p:sp>
      <p:sp>
        <p:nvSpPr>
          <p:cNvPr id="5" name="TextBox 5"/>
          <p:cNvSpPr txBox="1"/>
          <p:nvPr/>
        </p:nvSpPr>
        <p:spPr>
          <a:xfrm>
            <a:off x="1028700" y="2324355"/>
            <a:ext cx="16834169" cy="6134100"/>
          </a:xfrm>
          <a:prstGeom prst="rect">
            <a:avLst/>
          </a:prstGeom>
        </p:spPr>
        <p:txBody>
          <a:bodyPr lIns="0" tIns="0" rIns="0" bIns="0" rtlCol="0" anchor="t">
            <a:spAutoFit/>
          </a:bodyPr>
          <a:lstStyle/>
          <a:p>
            <a:pPr marL="615315" lvl="1" indent="-307658">
              <a:lnSpc>
                <a:spcPts val="3419"/>
              </a:lnSpc>
              <a:buFont typeface="Arial"/>
              <a:buChar char="•"/>
            </a:pPr>
            <a:r>
              <a:rPr lang="en-US" sz="2850">
                <a:solidFill>
                  <a:srgbClr val="000000"/>
                </a:solidFill>
                <a:latin typeface="Times New Roman Semi-Bold"/>
              </a:rPr>
              <a:t>These applications provide real-time tracking of fishing vessels, enabling authorities and stakeholders to monitor the movement and location of vessels continuously. </a:t>
            </a:r>
          </a:p>
          <a:p>
            <a:pPr>
              <a:lnSpc>
                <a:spcPts val="3419"/>
              </a:lnSpc>
            </a:pPr>
            <a:endParaRPr lang="en-US" sz="2850">
              <a:solidFill>
                <a:srgbClr val="000000"/>
              </a:solidFill>
              <a:latin typeface="Times New Roman Semi-Bold"/>
            </a:endParaRPr>
          </a:p>
          <a:p>
            <a:pPr marL="615315" lvl="1" indent="-307658">
              <a:lnSpc>
                <a:spcPts val="3419"/>
              </a:lnSpc>
              <a:buFont typeface="Arial"/>
              <a:buChar char="•"/>
            </a:pPr>
            <a:r>
              <a:rPr lang="en-US" sz="2850">
                <a:solidFill>
                  <a:srgbClr val="000000"/>
                </a:solidFill>
                <a:latin typeface="Times New Roman Semi-Bold"/>
              </a:rPr>
              <a:t>Mobile applications facilitate seamless communication between fishermen, authorities, and other stakeholders. They can receive alerts, updates on regulations, weather forecasts, and emergency notifications directly through the app, improving communication efficiency and coordination.</a:t>
            </a:r>
          </a:p>
          <a:p>
            <a:pPr>
              <a:lnSpc>
                <a:spcPts val="3419"/>
              </a:lnSpc>
            </a:pPr>
            <a:endParaRPr lang="en-US" sz="2850">
              <a:solidFill>
                <a:srgbClr val="000000"/>
              </a:solidFill>
              <a:latin typeface="Times New Roman Semi-Bold"/>
            </a:endParaRPr>
          </a:p>
          <a:p>
            <a:pPr marL="615315" lvl="1" indent="-307658">
              <a:lnSpc>
                <a:spcPts val="3419"/>
              </a:lnSpc>
              <a:buFont typeface="Arial"/>
              <a:buChar char="•"/>
            </a:pPr>
            <a:r>
              <a:rPr lang="en-US" sz="2850">
                <a:solidFill>
                  <a:srgbClr val="000000"/>
                </a:solidFill>
                <a:latin typeface="Times New Roman Semi-Bold"/>
              </a:rPr>
              <a:t>It can assist in enforcing fishing regulations by tracking vessels' activities and ensuring compliance with fishing quotas, protected areas, and seasonal restrictions. AI can flag suspicious behavior or illegal fishing activities for further investigation.</a:t>
            </a:r>
          </a:p>
          <a:p>
            <a:pPr>
              <a:lnSpc>
                <a:spcPts val="3419"/>
              </a:lnSpc>
            </a:pPr>
            <a:endParaRPr lang="en-US" sz="2850">
              <a:solidFill>
                <a:srgbClr val="000000"/>
              </a:solidFill>
              <a:latin typeface="Times New Roman Semi-Bold"/>
            </a:endParaRPr>
          </a:p>
          <a:p>
            <a:pPr marL="615315" lvl="1" indent="-307658">
              <a:lnSpc>
                <a:spcPts val="3419"/>
              </a:lnSpc>
              <a:buFont typeface="Arial"/>
              <a:buChar char="•"/>
            </a:pPr>
            <a:r>
              <a:rPr lang="en-US" sz="2850">
                <a:solidFill>
                  <a:srgbClr val="000000"/>
                </a:solidFill>
                <a:latin typeface="Times New Roman Semi-Bold"/>
                <a:ea typeface="Times New Roman Semi-Bold"/>
              </a:rPr>
              <a:t>﻿AI algorithms integrated into GIS can analyze historical data, weather patterns, and oceanographic conditions to suggest optimized routes for fishermen, enhancing fuel efficiency and reducing the risk of encountering hazardous conditions.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6109" y="12159"/>
            <a:ext cx="2206382" cy="10262681"/>
          </a:xfrm>
          <a:custGeom>
            <a:avLst/>
            <a:gdLst/>
            <a:ahLst/>
            <a:cxnLst/>
            <a:rect l="l" t="t" r="r" b="b"/>
            <a:pathLst>
              <a:path w="5186692" h="11205855">
                <a:moveTo>
                  <a:pt x="0" y="0"/>
                </a:moveTo>
                <a:lnTo>
                  <a:pt x="5186692" y="0"/>
                </a:lnTo>
                <a:lnTo>
                  <a:pt x="5186692" y="11205855"/>
                </a:lnTo>
                <a:lnTo>
                  <a:pt x="0" y="11205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470969" y="-4819401"/>
            <a:ext cx="17614969" cy="17614969"/>
          </a:xfrm>
          <a:custGeom>
            <a:avLst/>
            <a:gdLst/>
            <a:ahLst/>
            <a:cxnLst/>
            <a:rect l="l" t="t" r="r" b="b"/>
            <a:pathLst>
              <a:path w="17614969" h="17614969">
                <a:moveTo>
                  <a:pt x="0" y="0"/>
                </a:moveTo>
                <a:lnTo>
                  <a:pt x="17614969" y="0"/>
                </a:lnTo>
                <a:lnTo>
                  <a:pt x="17614969" y="17614969"/>
                </a:lnTo>
                <a:lnTo>
                  <a:pt x="0" y="17614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7511387" y="904875"/>
            <a:ext cx="11343750" cy="1038225"/>
          </a:xfrm>
          <a:prstGeom prst="rect">
            <a:avLst/>
          </a:prstGeom>
        </p:spPr>
        <p:txBody>
          <a:bodyPr lIns="0" tIns="0" rIns="0" bIns="0" rtlCol="0" anchor="t">
            <a:spAutoFit/>
          </a:bodyPr>
          <a:lstStyle/>
          <a:p>
            <a:pPr algn="l">
              <a:lnSpc>
                <a:spcPts val="7200"/>
              </a:lnSpc>
            </a:pPr>
            <a:r>
              <a:rPr lang="en-US" sz="6000" u="sng">
                <a:solidFill>
                  <a:srgbClr val="1D4F92"/>
                </a:solidFill>
                <a:latin typeface="Times New Roman Bold"/>
              </a:rPr>
              <a:t>Reference</a:t>
            </a:r>
          </a:p>
        </p:txBody>
      </p:sp>
      <p:sp>
        <p:nvSpPr>
          <p:cNvPr id="5" name="TextBox 5"/>
          <p:cNvSpPr txBox="1"/>
          <p:nvPr/>
        </p:nvSpPr>
        <p:spPr>
          <a:xfrm>
            <a:off x="1028700" y="2645059"/>
            <a:ext cx="15255280" cy="6486525"/>
          </a:xfrm>
          <a:prstGeom prst="rect">
            <a:avLst/>
          </a:prstGeom>
        </p:spPr>
        <p:txBody>
          <a:bodyPr lIns="0" tIns="0" rIns="0" bIns="0" rtlCol="0" anchor="t">
            <a:spAutoFit/>
          </a:bodyPr>
          <a:lstStyle/>
          <a:p>
            <a:pPr>
              <a:lnSpc>
                <a:spcPts val="3419"/>
              </a:lnSpc>
            </a:pPr>
            <a:r>
              <a:rPr lang="en-US" sz="2850">
                <a:solidFill>
                  <a:srgbClr val="000000"/>
                </a:solidFill>
                <a:latin typeface="Times New Roman Bold"/>
              </a:rPr>
              <a:t>1. Arpita Sharma, Dhenuvakonda Kiranmayi(2019), Virtual Fisheries through mobile app-the way forward.</a:t>
            </a:r>
            <a:r>
              <a:rPr lang="en-US" sz="2850">
                <a:solidFill>
                  <a:srgbClr val="000000"/>
                </a:solidFill>
                <a:latin typeface="Times New Roman Bold"/>
                <a:hlinkClick r:id="rId7" tooltip="https://www.researchgate.net/publication/338039156_Virtual_fisheries_through_mobile_apps_The_way_forward"/>
              </a:rPr>
              <a:t>https://www.researchgate.net/publication/338039156_Virtual_fisheries_through_mobile_apps_The_way_forward</a:t>
            </a:r>
            <a:r>
              <a:rPr lang="en-US" sz="2850">
                <a:solidFill>
                  <a:srgbClr val="000000"/>
                </a:solidFill>
                <a:latin typeface="Times New Roman Bold"/>
              </a:rPr>
              <a:t>  </a:t>
            </a:r>
          </a:p>
          <a:p>
            <a:pPr>
              <a:lnSpc>
                <a:spcPts val="3419"/>
              </a:lnSpc>
            </a:pPr>
            <a:endParaRPr lang="en-US" sz="2850">
              <a:solidFill>
                <a:srgbClr val="000000"/>
              </a:solidFill>
              <a:latin typeface="Times New Roman Bold"/>
            </a:endParaRPr>
          </a:p>
          <a:p>
            <a:pPr>
              <a:lnSpc>
                <a:spcPts val="3419"/>
              </a:lnSpc>
            </a:pPr>
            <a:r>
              <a:rPr lang="en-US" sz="2850">
                <a:solidFill>
                  <a:srgbClr val="000000"/>
                </a:solidFill>
                <a:latin typeface="Times New Roman Bold"/>
              </a:rPr>
              <a:t>2. Arunvijay, D., &amp; Yuvaraj, E. 2014. Design of border alert system for ﬁshermen using GPS. Int J Students Res Technol Manag. 2(02):67-70.</a:t>
            </a:r>
          </a:p>
          <a:p>
            <a:pPr>
              <a:lnSpc>
                <a:spcPts val="3419"/>
              </a:lnSpc>
            </a:pPr>
            <a:endParaRPr lang="en-US" sz="2850">
              <a:solidFill>
                <a:srgbClr val="000000"/>
              </a:solidFill>
              <a:latin typeface="Times New Roman Bold"/>
            </a:endParaRPr>
          </a:p>
          <a:p>
            <a:pPr>
              <a:lnSpc>
                <a:spcPts val="3419"/>
              </a:lnSpc>
            </a:pPr>
            <a:r>
              <a:rPr lang="en-US" sz="2850">
                <a:solidFill>
                  <a:srgbClr val="000000"/>
                </a:solidFill>
                <a:latin typeface="Times New Roman Bold"/>
              </a:rPr>
              <a:t>3. Darshan. A. S, Mahir. M. M, Mayur. R(2014), Design and development of low cost navigation and security systems for Indian fishermen. </a:t>
            </a:r>
          </a:p>
          <a:p>
            <a:pPr>
              <a:lnSpc>
                <a:spcPts val="3419"/>
              </a:lnSpc>
            </a:pPr>
            <a:r>
              <a:rPr lang="en-US" sz="2850">
                <a:solidFill>
                  <a:srgbClr val="000000"/>
                </a:solidFill>
                <a:latin typeface="Times New Roman Bold"/>
                <a:hlinkClick r:id="rId8" tooltip="https://www.researchgate.net/publication/274256860_Design_and_Development_of_Low_Cost_Navigation_and_Security_System_for_Indian_Fishermen"/>
              </a:rPr>
              <a:t>https://www.researchgate.net/publication/274256860_Design_and_Development_of_Low_Cost_Navigation_and_Security_System_for_Indian_Fishermen</a:t>
            </a:r>
          </a:p>
          <a:p>
            <a:pPr>
              <a:lnSpc>
                <a:spcPts val="3419"/>
              </a:lnSpc>
            </a:pPr>
            <a:endParaRPr lang="en-US" sz="2850">
              <a:solidFill>
                <a:srgbClr val="000000"/>
              </a:solidFill>
              <a:latin typeface="Times New Roman Bold"/>
              <a:hlinkClick r:id="rId8" tooltip="https://www.researchgate.net/publication/274256860_Design_and_Development_of_Low_Cost_Navigation_and_Security_System_for_Indian_Fishermen"/>
            </a:endParaRPr>
          </a:p>
          <a:p>
            <a:pPr>
              <a:lnSpc>
                <a:spcPts val="3419"/>
              </a:lnSpc>
            </a:pPr>
            <a:r>
              <a:rPr lang="en-US" sz="2850">
                <a:solidFill>
                  <a:srgbClr val="000000"/>
                </a:solidFill>
                <a:latin typeface="Times New Roman Bold"/>
              </a:rPr>
              <a:t>4. Sujith Kumar Saka, Aleena Elsa Mathew, Vivek Ganesh (2021), A web-GIS and mobile based application for a safe ocean for fishers. Marine Technology Society Journal 55(3):50-57</a:t>
            </a:r>
          </a:p>
          <a:p>
            <a:pPr>
              <a:lnSpc>
                <a:spcPts val="3419"/>
              </a:lnSpc>
              <a:spcBef>
                <a:spcPct val="0"/>
              </a:spcBef>
            </a:pPr>
            <a:r>
              <a:rPr lang="en-US" sz="2850">
                <a:solidFill>
                  <a:srgbClr val="000000"/>
                </a:solidFill>
                <a:latin typeface="Times New Roman Bold"/>
              </a:rPr>
              <a:t>DOI:10.4031/MTSJ.55.3.10.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26054" y="425053"/>
            <a:ext cx="1433983" cy="18289910"/>
          </a:xfrm>
          <a:custGeom>
            <a:avLst/>
            <a:gdLst/>
            <a:ahLst/>
            <a:cxnLst/>
            <a:rect l="l" t="t" r="r" b="b"/>
            <a:pathLst>
              <a:path w="8834133" h="19086154">
                <a:moveTo>
                  <a:pt x="0" y="0"/>
                </a:moveTo>
                <a:lnTo>
                  <a:pt x="8834132" y="0"/>
                </a:lnTo>
                <a:lnTo>
                  <a:pt x="8834132" y="19086154"/>
                </a:lnTo>
                <a:lnTo>
                  <a:pt x="0" y="19086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3236628">
            <a:off x="-1786298" y="-7778784"/>
            <a:ext cx="17614969" cy="17614969"/>
          </a:xfrm>
          <a:custGeom>
            <a:avLst/>
            <a:gdLst/>
            <a:ahLst/>
            <a:cxnLst/>
            <a:rect l="l" t="t" r="r" b="b"/>
            <a:pathLst>
              <a:path w="17614969" h="17614969">
                <a:moveTo>
                  <a:pt x="0" y="0"/>
                </a:moveTo>
                <a:lnTo>
                  <a:pt x="17614969" y="0"/>
                </a:lnTo>
                <a:lnTo>
                  <a:pt x="17614969" y="17614968"/>
                </a:lnTo>
                <a:lnTo>
                  <a:pt x="0" y="17614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4752846" y="3419480"/>
            <a:ext cx="8782308" cy="3581390"/>
          </a:xfrm>
          <a:prstGeom prst="rect">
            <a:avLst/>
          </a:prstGeom>
        </p:spPr>
        <p:txBody>
          <a:bodyPr lIns="0" tIns="0" rIns="0" bIns="0" rtlCol="0" anchor="t">
            <a:spAutoFit/>
          </a:bodyPr>
          <a:lstStyle/>
          <a:p>
            <a:pPr algn="ctr">
              <a:lnSpc>
                <a:spcPts val="12599"/>
              </a:lnSpc>
            </a:pPr>
            <a:r>
              <a:rPr lang="en-US" sz="13999" spc="-279">
                <a:solidFill>
                  <a:srgbClr val="1D4F92"/>
                </a:solidFill>
                <a:latin typeface="ITC Benguiat"/>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Zeroth review.pptx</dc:title>
  <cp:lastModifiedBy>918608372016</cp:lastModifiedBy>
  <cp:revision>2</cp:revision>
  <dcterms:created xsi:type="dcterms:W3CDTF">2006-08-16T00:00:00Z</dcterms:created>
  <dcterms:modified xsi:type="dcterms:W3CDTF">2024-02-07T04:21:09Z</dcterms:modified>
  <dc:identifier>DAF8B5czm8k</dc:identifier>
</cp:coreProperties>
</file>